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Lst>
  <p:sldSz cx="7556500" cy="10693400"/>
  <p:notesSz cx="6858000" cy="9144000"/>
  <p:embeddedFontLst>
    <p:embeddedFont>
      <p:font typeface="Montserrat" panose="00000500000000000000" pitchFamily="2" charset="0"/>
      <p:regular r:id="rId4"/>
    </p:embeddedFont>
    <p:embeddedFont>
      <p:font typeface="Montserrat Bold" panose="020B0604020202020204" charset="0"/>
      <p:regular r:id="rId5"/>
    </p:embeddedFont>
    <p:embeddedFont>
      <p:font typeface="Montserrat Italics" panose="020B0604020202020204" charset="0"/>
      <p:regular r:id="rId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56" d="100"/>
          <a:sy n="56" d="100"/>
        </p:scale>
        <p:origin x="2396"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5" Type="http://schemas.openxmlformats.org/officeDocument/2006/relationships/font" Target="fonts/font2.fntdata"/><Relationship Id="rId10" Type="http://schemas.openxmlformats.org/officeDocument/2006/relationships/tableStyles" Target="tableStyles.xml"/><Relationship Id="rId4" Type="http://schemas.openxmlformats.org/officeDocument/2006/relationships/font" Target="fonts/font1.fntdata"/><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441040" y="1885296"/>
            <a:ext cx="6362960" cy="338838"/>
            <a:chOff x="0" y="0"/>
            <a:chExt cx="2280341" cy="121432"/>
          </a:xfrm>
        </p:grpSpPr>
        <p:sp>
          <p:nvSpPr>
            <p:cNvPr id="3" name="Freeform 3"/>
            <p:cNvSpPr/>
            <p:nvPr/>
          </p:nvSpPr>
          <p:spPr>
            <a:xfrm>
              <a:off x="0" y="0"/>
              <a:ext cx="2280341" cy="121432"/>
            </a:xfrm>
            <a:custGeom>
              <a:avLst/>
              <a:gdLst/>
              <a:ahLst/>
              <a:cxnLst/>
              <a:rect l="l" t="t" r="r" b="b"/>
              <a:pathLst>
                <a:path w="2280341" h="121432">
                  <a:moveTo>
                    <a:pt x="60716" y="0"/>
                  </a:moveTo>
                  <a:lnTo>
                    <a:pt x="2219625" y="0"/>
                  </a:lnTo>
                  <a:cubicBezTo>
                    <a:pt x="2235728" y="0"/>
                    <a:pt x="2251172" y="6397"/>
                    <a:pt x="2262558" y="17783"/>
                  </a:cubicBezTo>
                  <a:cubicBezTo>
                    <a:pt x="2273944" y="29170"/>
                    <a:pt x="2280341" y="44613"/>
                    <a:pt x="2280341" y="60716"/>
                  </a:cubicBezTo>
                  <a:lnTo>
                    <a:pt x="2280341" y="60716"/>
                  </a:lnTo>
                  <a:cubicBezTo>
                    <a:pt x="2280341" y="76819"/>
                    <a:pt x="2273944" y="92262"/>
                    <a:pt x="2262558" y="103649"/>
                  </a:cubicBezTo>
                  <a:cubicBezTo>
                    <a:pt x="2251172" y="115035"/>
                    <a:pt x="2235728" y="121432"/>
                    <a:pt x="2219625" y="121432"/>
                  </a:cubicBezTo>
                  <a:lnTo>
                    <a:pt x="60716" y="121432"/>
                  </a:lnTo>
                  <a:cubicBezTo>
                    <a:pt x="44613" y="121432"/>
                    <a:pt x="29170" y="115035"/>
                    <a:pt x="17783" y="103649"/>
                  </a:cubicBezTo>
                  <a:cubicBezTo>
                    <a:pt x="6397" y="92262"/>
                    <a:pt x="0" y="76819"/>
                    <a:pt x="0" y="60716"/>
                  </a:cubicBezTo>
                  <a:lnTo>
                    <a:pt x="0" y="60716"/>
                  </a:lnTo>
                  <a:cubicBezTo>
                    <a:pt x="0" y="44613"/>
                    <a:pt x="6397" y="29170"/>
                    <a:pt x="17783" y="17783"/>
                  </a:cubicBezTo>
                  <a:cubicBezTo>
                    <a:pt x="29170" y="6397"/>
                    <a:pt x="44613" y="0"/>
                    <a:pt x="60716" y="0"/>
                  </a:cubicBezTo>
                  <a:close/>
                </a:path>
              </a:pathLst>
            </a:custGeom>
            <a:solidFill>
              <a:srgbClr val="373643"/>
            </a:solidFill>
          </p:spPr>
          <p:txBody>
            <a:bodyPr/>
            <a:lstStyle/>
            <a:p>
              <a:endParaRPr lang="en-GB"/>
            </a:p>
          </p:txBody>
        </p:sp>
        <p:sp>
          <p:nvSpPr>
            <p:cNvPr id="4" name="TextBox 4"/>
            <p:cNvSpPr txBox="1"/>
            <p:nvPr/>
          </p:nvSpPr>
          <p:spPr>
            <a:xfrm>
              <a:off x="0" y="-28575"/>
              <a:ext cx="2280341" cy="150007"/>
            </a:xfrm>
            <a:prstGeom prst="rect">
              <a:avLst/>
            </a:prstGeom>
          </p:spPr>
          <p:txBody>
            <a:bodyPr lIns="50800" tIns="50800" rIns="50800" bIns="50800" rtlCol="0" anchor="ctr"/>
            <a:lstStyle/>
            <a:p>
              <a:pPr algn="ctr">
                <a:lnSpc>
                  <a:spcPts val="1749"/>
                </a:lnSpc>
              </a:pPr>
              <a:endParaRPr/>
            </a:p>
          </p:txBody>
        </p:sp>
      </p:grpSp>
      <p:sp>
        <p:nvSpPr>
          <p:cNvPr id="5" name="TextBox 5"/>
          <p:cNvSpPr txBox="1"/>
          <p:nvPr/>
        </p:nvSpPr>
        <p:spPr>
          <a:xfrm>
            <a:off x="441040" y="384056"/>
            <a:ext cx="3189193" cy="438785"/>
          </a:xfrm>
          <a:prstGeom prst="rect">
            <a:avLst/>
          </a:prstGeom>
        </p:spPr>
        <p:txBody>
          <a:bodyPr lIns="0" tIns="0" rIns="0" bIns="0" rtlCol="0" anchor="t">
            <a:spAutoFit/>
          </a:bodyPr>
          <a:lstStyle/>
          <a:p>
            <a:pPr marL="0" lvl="0" indent="0" algn="l">
              <a:lnSpc>
                <a:spcPts val="3640"/>
              </a:lnSpc>
              <a:spcBef>
                <a:spcPct val="0"/>
              </a:spcBef>
            </a:pPr>
            <a:r>
              <a:rPr lang="en-US" sz="2600" b="1">
                <a:solidFill>
                  <a:srgbClr val="373643"/>
                </a:solidFill>
                <a:latin typeface="Montserrat Bold"/>
                <a:ea typeface="Montserrat Bold"/>
                <a:cs typeface="Montserrat Bold"/>
                <a:sym typeface="Montserrat Bold"/>
              </a:rPr>
              <a:t>DANIEL THOMAS</a:t>
            </a:r>
          </a:p>
        </p:txBody>
      </p:sp>
      <p:sp>
        <p:nvSpPr>
          <p:cNvPr id="6" name="TextBox 6"/>
          <p:cNvSpPr txBox="1"/>
          <p:nvPr/>
        </p:nvSpPr>
        <p:spPr>
          <a:xfrm>
            <a:off x="441040" y="1179176"/>
            <a:ext cx="6918610" cy="179088"/>
          </a:xfrm>
          <a:prstGeom prst="rect">
            <a:avLst/>
          </a:prstGeom>
        </p:spPr>
        <p:txBody>
          <a:bodyPr wrap="square" lIns="0" tIns="0" rIns="0" bIns="0" rtlCol="0" anchor="t">
            <a:spAutoFit/>
          </a:bodyPr>
          <a:lstStyle/>
          <a:p>
            <a:pPr algn="l">
              <a:lnSpc>
                <a:spcPts val="1540"/>
              </a:lnSpc>
              <a:spcBef>
                <a:spcPct val="0"/>
              </a:spcBef>
            </a:pPr>
            <a:r>
              <a:rPr lang="en-US" sz="1100" dirty="0">
                <a:solidFill>
                  <a:srgbClr val="1E1E1E"/>
                </a:solidFill>
                <a:latin typeface="Montserrat"/>
                <a:ea typeface="Montserrat"/>
                <a:cs typeface="Montserrat"/>
                <a:sym typeface="Montserrat"/>
              </a:rPr>
              <a:t>123 Anywhere St., Any City |  hello@bytekrib.com | LinkedIn: linkedin.com/in/</a:t>
            </a:r>
            <a:r>
              <a:rPr lang="en-US" sz="1100" dirty="0" err="1">
                <a:solidFill>
                  <a:srgbClr val="1E1E1E"/>
                </a:solidFill>
                <a:latin typeface="Montserrat"/>
                <a:ea typeface="Montserrat"/>
                <a:cs typeface="Montserrat"/>
                <a:sym typeface="Montserrat"/>
              </a:rPr>
              <a:t>danielthomasdata</a:t>
            </a:r>
            <a:endParaRPr lang="en-US" sz="1100" dirty="0">
              <a:solidFill>
                <a:srgbClr val="1E1E1E"/>
              </a:solidFill>
              <a:latin typeface="Montserrat"/>
              <a:ea typeface="Montserrat"/>
              <a:cs typeface="Montserrat"/>
              <a:sym typeface="Montserrat"/>
            </a:endParaRPr>
          </a:p>
        </p:txBody>
      </p:sp>
      <p:sp>
        <p:nvSpPr>
          <p:cNvPr id="7" name="TextBox 7"/>
          <p:cNvSpPr txBox="1"/>
          <p:nvPr/>
        </p:nvSpPr>
        <p:spPr>
          <a:xfrm>
            <a:off x="441040" y="860673"/>
            <a:ext cx="3058889" cy="280670"/>
          </a:xfrm>
          <a:prstGeom prst="rect">
            <a:avLst/>
          </a:prstGeom>
        </p:spPr>
        <p:txBody>
          <a:bodyPr lIns="0" tIns="0" rIns="0" bIns="0" rtlCol="0" anchor="t">
            <a:spAutoFit/>
          </a:bodyPr>
          <a:lstStyle/>
          <a:p>
            <a:pPr algn="l">
              <a:lnSpc>
                <a:spcPts val="2379"/>
              </a:lnSpc>
              <a:spcBef>
                <a:spcPct val="0"/>
              </a:spcBef>
            </a:pPr>
            <a:r>
              <a:rPr lang="en-US" sz="1699" b="1">
                <a:solidFill>
                  <a:srgbClr val="373643"/>
                </a:solidFill>
                <a:latin typeface="Montserrat Bold"/>
                <a:ea typeface="Montserrat Bold"/>
                <a:cs typeface="Montserrat Bold"/>
                <a:sym typeface="Montserrat Bold"/>
              </a:rPr>
              <a:t>DATA ANALYST</a:t>
            </a:r>
          </a:p>
        </p:txBody>
      </p:sp>
      <p:sp>
        <p:nvSpPr>
          <p:cNvPr id="8" name="TextBox 8"/>
          <p:cNvSpPr txBox="1"/>
          <p:nvPr/>
        </p:nvSpPr>
        <p:spPr>
          <a:xfrm>
            <a:off x="756000" y="1946130"/>
            <a:ext cx="2143263" cy="198120"/>
          </a:xfrm>
          <a:prstGeom prst="rect">
            <a:avLst/>
          </a:prstGeom>
        </p:spPr>
        <p:txBody>
          <a:bodyPr lIns="0" tIns="0" rIns="0" bIns="0" rtlCol="0" anchor="t">
            <a:spAutoFit/>
          </a:bodyPr>
          <a:lstStyle/>
          <a:p>
            <a:pPr algn="l">
              <a:lnSpc>
                <a:spcPts val="1679"/>
              </a:lnSpc>
              <a:spcBef>
                <a:spcPct val="0"/>
              </a:spcBef>
            </a:pPr>
            <a:r>
              <a:rPr lang="en-US" sz="1199" b="1">
                <a:solidFill>
                  <a:srgbClr val="FFFFFF"/>
                </a:solidFill>
                <a:latin typeface="Montserrat Bold"/>
                <a:ea typeface="Montserrat Bold"/>
                <a:cs typeface="Montserrat Bold"/>
                <a:sym typeface="Montserrat Bold"/>
              </a:rPr>
              <a:t>Professional Summary</a:t>
            </a:r>
          </a:p>
        </p:txBody>
      </p:sp>
      <p:sp>
        <p:nvSpPr>
          <p:cNvPr id="9" name="TextBox 9"/>
          <p:cNvSpPr txBox="1"/>
          <p:nvPr/>
        </p:nvSpPr>
        <p:spPr>
          <a:xfrm>
            <a:off x="441040" y="2490834"/>
            <a:ext cx="6278740" cy="1245870"/>
          </a:xfrm>
          <a:prstGeom prst="rect">
            <a:avLst/>
          </a:prstGeom>
        </p:spPr>
        <p:txBody>
          <a:bodyPr lIns="0" tIns="0" rIns="0" bIns="0" rtlCol="0" anchor="t">
            <a:spAutoFit/>
          </a:bodyPr>
          <a:lstStyle/>
          <a:p>
            <a:pPr algn="just">
              <a:lnSpc>
                <a:spcPts val="1679"/>
              </a:lnSpc>
              <a:spcBef>
                <a:spcPct val="0"/>
              </a:spcBef>
            </a:pPr>
            <a:r>
              <a:rPr lang="en-US" sz="1200">
                <a:solidFill>
                  <a:srgbClr val="373643"/>
                </a:solidFill>
                <a:latin typeface="Montserrat"/>
                <a:ea typeface="Montserrat"/>
                <a:cs typeface="Montserrat"/>
                <a:sym typeface="Montserrat"/>
              </a:rPr>
              <a:t>Detail-oriented and curious Data Analyst with a solid foundation in SQL, Excel, and Python. Experienced in data cleaning, dashboard creation, and translating raw datasets into actionable business insights. Developed and presented analytical reports during internship projects in retail and HR domains. Google-certified and passionate about using data to solve real-world problems and support smarter decision-making.</a:t>
            </a:r>
          </a:p>
        </p:txBody>
      </p:sp>
      <p:grpSp>
        <p:nvGrpSpPr>
          <p:cNvPr id="10" name="Group 10"/>
          <p:cNvGrpSpPr/>
          <p:nvPr/>
        </p:nvGrpSpPr>
        <p:grpSpPr>
          <a:xfrm>
            <a:off x="441040" y="4213417"/>
            <a:ext cx="6362960" cy="338838"/>
            <a:chOff x="0" y="0"/>
            <a:chExt cx="2280341" cy="121432"/>
          </a:xfrm>
        </p:grpSpPr>
        <p:sp>
          <p:nvSpPr>
            <p:cNvPr id="11" name="Freeform 11"/>
            <p:cNvSpPr/>
            <p:nvPr/>
          </p:nvSpPr>
          <p:spPr>
            <a:xfrm>
              <a:off x="0" y="0"/>
              <a:ext cx="2280341" cy="121432"/>
            </a:xfrm>
            <a:custGeom>
              <a:avLst/>
              <a:gdLst/>
              <a:ahLst/>
              <a:cxnLst/>
              <a:rect l="l" t="t" r="r" b="b"/>
              <a:pathLst>
                <a:path w="2280341" h="121432">
                  <a:moveTo>
                    <a:pt x="60716" y="0"/>
                  </a:moveTo>
                  <a:lnTo>
                    <a:pt x="2219625" y="0"/>
                  </a:lnTo>
                  <a:cubicBezTo>
                    <a:pt x="2235728" y="0"/>
                    <a:pt x="2251172" y="6397"/>
                    <a:pt x="2262558" y="17783"/>
                  </a:cubicBezTo>
                  <a:cubicBezTo>
                    <a:pt x="2273944" y="29170"/>
                    <a:pt x="2280341" y="44613"/>
                    <a:pt x="2280341" y="60716"/>
                  </a:cubicBezTo>
                  <a:lnTo>
                    <a:pt x="2280341" y="60716"/>
                  </a:lnTo>
                  <a:cubicBezTo>
                    <a:pt x="2280341" y="76819"/>
                    <a:pt x="2273944" y="92262"/>
                    <a:pt x="2262558" y="103649"/>
                  </a:cubicBezTo>
                  <a:cubicBezTo>
                    <a:pt x="2251172" y="115035"/>
                    <a:pt x="2235728" y="121432"/>
                    <a:pt x="2219625" y="121432"/>
                  </a:cubicBezTo>
                  <a:lnTo>
                    <a:pt x="60716" y="121432"/>
                  </a:lnTo>
                  <a:cubicBezTo>
                    <a:pt x="44613" y="121432"/>
                    <a:pt x="29170" y="115035"/>
                    <a:pt x="17783" y="103649"/>
                  </a:cubicBezTo>
                  <a:cubicBezTo>
                    <a:pt x="6397" y="92262"/>
                    <a:pt x="0" y="76819"/>
                    <a:pt x="0" y="60716"/>
                  </a:cubicBezTo>
                  <a:lnTo>
                    <a:pt x="0" y="60716"/>
                  </a:lnTo>
                  <a:cubicBezTo>
                    <a:pt x="0" y="44613"/>
                    <a:pt x="6397" y="29170"/>
                    <a:pt x="17783" y="17783"/>
                  </a:cubicBezTo>
                  <a:cubicBezTo>
                    <a:pt x="29170" y="6397"/>
                    <a:pt x="44613" y="0"/>
                    <a:pt x="60716" y="0"/>
                  </a:cubicBezTo>
                  <a:close/>
                </a:path>
              </a:pathLst>
            </a:custGeom>
            <a:solidFill>
              <a:srgbClr val="373643"/>
            </a:solidFill>
          </p:spPr>
          <p:txBody>
            <a:bodyPr/>
            <a:lstStyle/>
            <a:p>
              <a:endParaRPr lang="en-GB"/>
            </a:p>
          </p:txBody>
        </p:sp>
        <p:sp>
          <p:nvSpPr>
            <p:cNvPr id="12" name="TextBox 12"/>
            <p:cNvSpPr txBox="1"/>
            <p:nvPr/>
          </p:nvSpPr>
          <p:spPr>
            <a:xfrm>
              <a:off x="0" y="-28575"/>
              <a:ext cx="2280341" cy="150007"/>
            </a:xfrm>
            <a:prstGeom prst="rect">
              <a:avLst/>
            </a:prstGeom>
          </p:spPr>
          <p:txBody>
            <a:bodyPr lIns="50800" tIns="50800" rIns="50800" bIns="50800" rtlCol="0" anchor="ctr"/>
            <a:lstStyle/>
            <a:p>
              <a:pPr algn="ctr">
                <a:lnSpc>
                  <a:spcPts val="1749"/>
                </a:lnSpc>
              </a:pPr>
              <a:endParaRPr/>
            </a:p>
          </p:txBody>
        </p:sp>
      </p:grpSp>
      <p:sp>
        <p:nvSpPr>
          <p:cNvPr id="13" name="TextBox 13"/>
          <p:cNvSpPr txBox="1"/>
          <p:nvPr/>
        </p:nvSpPr>
        <p:spPr>
          <a:xfrm>
            <a:off x="756000" y="4274251"/>
            <a:ext cx="1874314" cy="198120"/>
          </a:xfrm>
          <a:prstGeom prst="rect">
            <a:avLst/>
          </a:prstGeom>
        </p:spPr>
        <p:txBody>
          <a:bodyPr lIns="0" tIns="0" rIns="0" bIns="0" rtlCol="0" anchor="t">
            <a:spAutoFit/>
          </a:bodyPr>
          <a:lstStyle/>
          <a:p>
            <a:pPr algn="l">
              <a:lnSpc>
                <a:spcPts val="1679"/>
              </a:lnSpc>
              <a:spcBef>
                <a:spcPct val="0"/>
              </a:spcBef>
            </a:pPr>
            <a:r>
              <a:rPr lang="en-US" sz="1199" b="1">
                <a:solidFill>
                  <a:srgbClr val="FFFFFF"/>
                </a:solidFill>
                <a:latin typeface="Montserrat Bold"/>
                <a:ea typeface="Montserrat Bold"/>
                <a:cs typeface="Montserrat Bold"/>
                <a:sym typeface="Montserrat Bold"/>
              </a:rPr>
              <a:t>Key Competencies</a:t>
            </a:r>
          </a:p>
        </p:txBody>
      </p:sp>
      <p:sp>
        <p:nvSpPr>
          <p:cNvPr id="14" name="TextBox 14"/>
          <p:cNvSpPr txBox="1"/>
          <p:nvPr/>
        </p:nvSpPr>
        <p:spPr>
          <a:xfrm>
            <a:off x="441040" y="4704655"/>
            <a:ext cx="2921321" cy="1245870"/>
          </a:xfrm>
          <a:prstGeom prst="rect">
            <a:avLst/>
          </a:prstGeom>
        </p:spPr>
        <p:txBody>
          <a:bodyPr lIns="0" tIns="0" rIns="0" bIns="0" rtlCol="0" anchor="t">
            <a:spAutoFit/>
          </a:bodyPr>
          <a:lstStyle/>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SQL (Joins, Aggregation, CTEs)</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Microsoft Excel &amp; Google Sheets</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Power BI &amp; Google Data Studio</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Python (pandas, matplotlib)</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Exploratory Data Analysis (EDA)</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Business Intelligence &amp; Reporting</a:t>
            </a:r>
          </a:p>
        </p:txBody>
      </p:sp>
      <p:sp>
        <p:nvSpPr>
          <p:cNvPr id="15" name="TextBox 15"/>
          <p:cNvSpPr txBox="1"/>
          <p:nvPr/>
        </p:nvSpPr>
        <p:spPr>
          <a:xfrm>
            <a:off x="3714542" y="4713540"/>
            <a:ext cx="3314335" cy="1664970"/>
          </a:xfrm>
          <a:prstGeom prst="rect">
            <a:avLst/>
          </a:prstGeom>
        </p:spPr>
        <p:txBody>
          <a:bodyPr lIns="0" tIns="0" rIns="0" bIns="0" rtlCol="0" anchor="t">
            <a:spAutoFit/>
          </a:bodyPr>
          <a:lstStyle/>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Data-Driven Consulting</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KPI Development &amp; Monitoring</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Communication &amp; Data Presentation</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A/B Testing (Intro)</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Data Cleaning &amp; Preparation</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Stakeholder Communication</a:t>
            </a:r>
          </a:p>
          <a:p>
            <a:pPr algn="just">
              <a:lnSpc>
                <a:spcPts val="1679"/>
              </a:lnSpc>
            </a:pPr>
            <a:endParaRPr lang="en-US" sz="1199">
              <a:solidFill>
                <a:srgbClr val="373643"/>
              </a:solidFill>
              <a:latin typeface="Montserrat"/>
              <a:ea typeface="Montserrat"/>
              <a:cs typeface="Montserrat"/>
              <a:sym typeface="Montserrat"/>
            </a:endParaRPr>
          </a:p>
          <a:p>
            <a:pPr algn="just">
              <a:lnSpc>
                <a:spcPts val="1679"/>
              </a:lnSpc>
            </a:pPr>
            <a:endParaRPr lang="en-US" sz="1199">
              <a:solidFill>
                <a:srgbClr val="373643"/>
              </a:solidFill>
              <a:latin typeface="Montserrat"/>
              <a:ea typeface="Montserrat"/>
              <a:cs typeface="Montserrat"/>
              <a:sym typeface="Montserrat"/>
            </a:endParaRPr>
          </a:p>
        </p:txBody>
      </p:sp>
      <p:grpSp>
        <p:nvGrpSpPr>
          <p:cNvPr id="16" name="Group 16"/>
          <p:cNvGrpSpPr/>
          <p:nvPr/>
        </p:nvGrpSpPr>
        <p:grpSpPr>
          <a:xfrm>
            <a:off x="441040" y="6130860"/>
            <a:ext cx="6362960" cy="338838"/>
            <a:chOff x="0" y="0"/>
            <a:chExt cx="2280341" cy="121432"/>
          </a:xfrm>
        </p:grpSpPr>
        <p:sp>
          <p:nvSpPr>
            <p:cNvPr id="17" name="Freeform 17"/>
            <p:cNvSpPr/>
            <p:nvPr/>
          </p:nvSpPr>
          <p:spPr>
            <a:xfrm>
              <a:off x="0" y="0"/>
              <a:ext cx="2280341" cy="121432"/>
            </a:xfrm>
            <a:custGeom>
              <a:avLst/>
              <a:gdLst/>
              <a:ahLst/>
              <a:cxnLst/>
              <a:rect l="l" t="t" r="r" b="b"/>
              <a:pathLst>
                <a:path w="2280341" h="121432">
                  <a:moveTo>
                    <a:pt x="60716" y="0"/>
                  </a:moveTo>
                  <a:lnTo>
                    <a:pt x="2219625" y="0"/>
                  </a:lnTo>
                  <a:cubicBezTo>
                    <a:pt x="2235728" y="0"/>
                    <a:pt x="2251172" y="6397"/>
                    <a:pt x="2262558" y="17783"/>
                  </a:cubicBezTo>
                  <a:cubicBezTo>
                    <a:pt x="2273944" y="29170"/>
                    <a:pt x="2280341" y="44613"/>
                    <a:pt x="2280341" y="60716"/>
                  </a:cubicBezTo>
                  <a:lnTo>
                    <a:pt x="2280341" y="60716"/>
                  </a:lnTo>
                  <a:cubicBezTo>
                    <a:pt x="2280341" y="76819"/>
                    <a:pt x="2273944" y="92262"/>
                    <a:pt x="2262558" y="103649"/>
                  </a:cubicBezTo>
                  <a:cubicBezTo>
                    <a:pt x="2251172" y="115035"/>
                    <a:pt x="2235728" y="121432"/>
                    <a:pt x="2219625" y="121432"/>
                  </a:cubicBezTo>
                  <a:lnTo>
                    <a:pt x="60716" y="121432"/>
                  </a:lnTo>
                  <a:cubicBezTo>
                    <a:pt x="44613" y="121432"/>
                    <a:pt x="29170" y="115035"/>
                    <a:pt x="17783" y="103649"/>
                  </a:cubicBezTo>
                  <a:cubicBezTo>
                    <a:pt x="6397" y="92262"/>
                    <a:pt x="0" y="76819"/>
                    <a:pt x="0" y="60716"/>
                  </a:cubicBezTo>
                  <a:lnTo>
                    <a:pt x="0" y="60716"/>
                  </a:lnTo>
                  <a:cubicBezTo>
                    <a:pt x="0" y="44613"/>
                    <a:pt x="6397" y="29170"/>
                    <a:pt x="17783" y="17783"/>
                  </a:cubicBezTo>
                  <a:cubicBezTo>
                    <a:pt x="29170" y="6397"/>
                    <a:pt x="44613" y="0"/>
                    <a:pt x="60716" y="0"/>
                  </a:cubicBezTo>
                  <a:close/>
                </a:path>
              </a:pathLst>
            </a:custGeom>
            <a:solidFill>
              <a:srgbClr val="373643"/>
            </a:solidFill>
          </p:spPr>
          <p:txBody>
            <a:bodyPr/>
            <a:lstStyle/>
            <a:p>
              <a:endParaRPr lang="en-GB"/>
            </a:p>
          </p:txBody>
        </p:sp>
        <p:sp>
          <p:nvSpPr>
            <p:cNvPr id="18" name="TextBox 18"/>
            <p:cNvSpPr txBox="1"/>
            <p:nvPr/>
          </p:nvSpPr>
          <p:spPr>
            <a:xfrm>
              <a:off x="0" y="-28575"/>
              <a:ext cx="2280341" cy="150007"/>
            </a:xfrm>
            <a:prstGeom prst="rect">
              <a:avLst/>
            </a:prstGeom>
          </p:spPr>
          <p:txBody>
            <a:bodyPr lIns="50800" tIns="50800" rIns="50800" bIns="50800" rtlCol="0" anchor="ctr"/>
            <a:lstStyle/>
            <a:p>
              <a:pPr algn="ctr">
                <a:lnSpc>
                  <a:spcPts val="1749"/>
                </a:lnSpc>
              </a:pPr>
              <a:endParaRPr/>
            </a:p>
          </p:txBody>
        </p:sp>
      </p:grpSp>
      <p:sp>
        <p:nvSpPr>
          <p:cNvPr id="19" name="TextBox 19"/>
          <p:cNvSpPr txBox="1"/>
          <p:nvPr/>
        </p:nvSpPr>
        <p:spPr>
          <a:xfrm>
            <a:off x="756000" y="6191694"/>
            <a:ext cx="2143263" cy="198120"/>
          </a:xfrm>
          <a:prstGeom prst="rect">
            <a:avLst/>
          </a:prstGeom>
        </p:spPr>
        <p:txBody>
          <a:bodyPr lIns="0" tIns="0" rIns="0" bIns="0" rtlCol="0" anchor="t">
            <a:spAutoFit/>
          </a:bodyPr>
          <a:lstStyle/>
          <a:p>
            <a:pPr algn="l">
              <a:lnSpc>
                <a:spcPts val="1679"/>
              </a:lnSpc>
              <a:spcBef>
                <a:spcPct val="0"/>
              </a:spcBef>
            </a:pPr>
            <a:r>
              <a:rPr lang="en-US" sz="1199" b="1">
                <a:solidFill>
                  <a:srgbClr val="FFFFFF"/>
                </a:solidFill>
                <a:latin typeface="Montserrat Bold"/>
                <a:ea typeface="Montserrat Bold"/>
                <a:cs typeface="Montserrat Bold"/>
                <a:sym typeface="Montserrat Bold"/>
              </a:rPr>
              <a:t>Professional Experience</a:t>
            </a:r>
          </a:p>
        </p:txBody>
      </p:sp>
      <p:sp>
        <p:nvSpPr>
          <p:cNvPr id="20" name="TextBox 20"/>
          <p:cNvSpPr txBox="1"/>
          <p:nvPr/>
        </p:nvSpPr>
        <p:spPr>
          <a:xfrm>
            <a:off x="441040" y="6622098"/>
            <a:ext cx="2924236" cy="198120"/>
          </a:xfrm>
          <a:prstGeom prst="rect">
            <a:avLst/>
          </a:prstGeom>
        </p:spPr>
        <p:txBody>
          <a:bodyPr lIns="0" tIns="0" rIns="0" bIns="0" rtlCol="0" anchor="t">
            <a:spAutoFit/>
          </a:bodyPr>
          <a:lstStyle/>
          <a:p>
            <a:pPr algn="l">
              <a:lnSpc>
                <a:spcPts val="1679"/>
              </a:lnSpc>
            </a:pPr>
            <a:r>
              <a:rPr lang="en-US" sz="1199" b="1">
                <a:solidFill>
                  <a:srgbClr val="373643"/>
                </a:solidFill>
                <a:latin typeface="Montserrat Bold"/>
                <a:ea typeface="Montserrat Bold"/>
                <a:cs typeface="Montserrat Bold"/>
                <a:sym typeface="Montserrat Bold"/>
              </a:rPr>
              <a:t>Data Analyst Intern</a:t>
            </a:r>
          </a:p>
        </p:txBody>
      </p:sp>
      <p:sp>
        <p:nvSpPr>
          <p:cNvPr id="21" name="TextBox 21"/>
          <p:cNvSpPr txBox="1"/>
          <p:nvPr/>
        </p:nvSpPr>
        <p:spPr>
          <a:xfrm>
            <a:off x="441040" y="6829744"/>
            <a:ext cx="2924236" cy="198120"/>
          </a:xfrm>
          <a:prstGeom prst="rect">
            <a:avLst/>
          </a:prstGeom>
        </p:spPr>
        <p:txBody>
          <a:bodyPr lIns="0" tIns="0" rIns="0" bIns="0" rtlCol="0" anchor="t">
            <a:spAutoFit/>
          </a:bodyPr>
          <a:lstStyle/>
          <a:p>
            <a:pPr algn="l">
              <a:lnSpc>
                <a:spcPts val="1679"/>
              </a:lnSpc>
            </a:pPr>
            <a:r>
              <a:rPr lang="en-US" sz="1199" i="1">
                <a:solidFill>
                  <a:srgbClr val="373643"/>
                </a:solidFill>
                <a:latin typeface="Montserrat Italics"/>
                <a:ea typeface="Montserrat Italics"/>
                <a:cs typeface="Montserrat Italics"/>
                <a:sym typeface="Montserrat Italics"/>
              </a:rPr>
              <a:t>Retail Insights Group, Manchester</a:t>
            </a:r>
          </a:p>
        </p:txBody>
      </p:sp>
      <p:sp>
        <p:nvSpPr>
          <p:cNvPr id="22" name="TextBox 22"/>
          <p:cNvSpPr txBox="1"/>
          <p:nvPr/>
        </p:nvSpPr>
        <p:spPr>
          <a:xfrm>
            <a:off x="455929" y="7085014"/>
            <a:ext cx="6348071" cy="2712720"/>
          </a:xfrm>
          <a:prstGeom prst="rect">
            <a:avLst/>
          </a:prstGeom>
        </p:spPr>
        <p:txBody>
          <a:bodyPr lIns="0" tIns="0" rIns="0" bIns="0" rtlCol="0" anchor="t">
            <a:spAutoFit/>
          </a:bodyPr>
          <a:lstStyle/>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Supported analysis of point-of-sale data across 5 UK stores, uncovering seasonal trends and pricing inefficiencies.</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Built Power BI dashboards to visualise daily sales KPIs, viewed by area managers across two regions.</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Wrote SQL queries to pull monthly sales, product returns, and customer loyalty data, improving access to key insights.</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Collaborated with finance and marketing teams to deliver weekly performance updates.</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Conducted end-to-end churn analysis on customer behaviour, leading to a 12% reduction in churn through targeted retention strategies.</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Facilitated data training workshops for non-technical staff, increasing self-service dashboard usage by 40%.</a:t>
            </a:r>
          </a:p>
          <a:p>
            <a:pPr algn="just">
              <a:lnSpc>
                <a:spcPts val="1679"/>
              </a:lnSpc>
            </a:pPr>
            <a:endParaRPr lang="en-US" sz="1199">
              <a:solidFill>
                <a:srgbClr val="373643"/>
              </a:solidFill>
              <a:latin typeface="Montserrat"/>
              <a:ea typeface="Montserrat"/>
              <a:cs typeface="Montserrat"/>
              <a:sym typeface="Montserrat"/>
            </a:endParaRPr>
          </a:p>
        </p:txBody>
      </p:sp>
      <p:sp>
        <p:nvSpPr>
          <p:cNvPr id="23" name="TextBox 23"/>
          <p:cNvSpPr txBox="1"/>
          <p:nvPr/>
        </p:nvSpPr>
        <p:spPr>
          <a:xfrm>
            <a:off x="315628" y="1410717"/>
            <a:ext cx="6587837" cy="191135"/>
          </a:xfrm>
          <a:prstGeom prst="rect">
            <a:avLst/>
          </a:prstGeom>
        </p:spPr>
        <p:txBody>
          <a:bodyPr lIns="0" tIns="0" rIns="0" bIns="0" rtlCol="0" anchor="t">
            <a:spAutoFit/>
          </a:bodyPr>
          <a:lstStyle/>
          <a:p>
            <a:pPr algn="ctr">
              <a:lnSpc>
                <a:spcPts val="1540"/>
              </a:lnSpc>
              <a:spcBef>
                <a:spcPct val="0"/>
              </a:spcBef>
            </a:pPr>
            <a:r>
              <a:rPr lang="en-US" sz="1100" dirty="0">
                <a:solidFill>
                  <a:srgbClr val="1E1E1E"/>
                </a:solidFill>
                <a:latin typeface="Montserrat"/>
                <a:ea typeface="Montserrat"/>
                <a:cs typeface="Montserrat"/>
                <a:sym typeface="Montserrat"/>
              </a:rPr>
              <a:t> Portfolio: www.bytekribbyhannah.com/danielthomas</a:t>
            </a:r>
          </a:p>
        </p:txBody>
      </p:sp>
      <p:sp>
        <p:nvSpPr>
          <p:cNvPr id="24" name="TextBox 24"/>
          <p:cNvSpPr txBox="1"/>
          <p:nvPr/>
        </p:nvSpPr>
        <p:spPr>
          <a:xfrm>
            <a:off x="4635764" y="6622098"/>
            <a:ext cx="2924236" cy="198120"/>
          </a:xfrm>
          <a:prstGeom prst="rect">
            <a:avLst/>
          </a:prstGeom>
        </p:spPr>
        <p:txBody>
          <a:bodyPr lIns="0" tIns="0" rIns="0" bIns="0" rtlCol="0" anchor="t">
            <a:spAutoFit/>
          </a:bodyPr>
          <a:lstStyle/>
          <a:p>
            <a:pPr algn="l">
              <a:lnSpc>
                <a:spcPts val="1679"/>
              </a:lnSpc>
            </a:pPr>
            <a:r>
              <a:rPr lang="en-US" sz="1199" i="1">
                <a:solidFill>
                  <a:srgbClr val="373643"/>
                </a:solidFill>
                <a:latin typeface="Montserrat Italics"/>
                <a:ea typeface="Montserrat Italics"/>
                <a:cs typeface="Montserrat Italics"/>
                <a:sym typeface="Montserrat Italics"/>
              </a:rPr>
              <a:t>March 2019 – Present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441040" y="736950"/>
            <a:ext cx="2924236" cy="198120"/>
          </a:xfrm>
          <a:prstGeom prst="rect">
            <a:avLst/>
          </a:prstGeom>
        </p:spPr>
        <p:txBody>
          <a:bodyPr lIns="0" tIns="0" rIns="0" bIns="0" rtlCol="0" anchor="t">
            <a:spAutoFit/>
          </a:bodyPr>
          <a:lstStyle/>
          <a:p>
            <a:pPr algn="l">
              <a:lnSpc>
                <a:spcPts val="1679"/>
              </a:lnSpc>
            </a:pPr>
            <a:r>
              <a:rPr lang="en-US" sz="1199" b="1">
                <a:solidFill>
                  <a:srgbClr val="373643"/>
                </a:solidFill>
                <a:latin typeface="Montserrat Bold"/>
                <a:ea typeface="Montserrat Bold"/>
                <a:cs typeface="Montserrat Bold"/>
                <a:sym typeface="Montserrat Bold"/>
              </a:rPr>
              <a:t>Freelance Data Analyst</a:t>
            </a:r>
          </a:p>
        </p:txBody>
      </p:sp>
      <p:sp>
        <p:nvSpPr>
          <p:cNvPr id="3" name="TextBox 3"/>
          <p:cNvSpPr txBox="1"/>
          <p:nvPr/>
        </p:nvSpPr>
        <p:spPr>
          <a:xfrm>
            <a:off x="441040" y="944595"/>
            <a:ext cx="2924236" cy="198120"/>
          </a:xfrm>
          <a:prstGeom prst="rect">
            <a:avLst/>
          </a:prstGeom>
        </p:spPr>
        <p:txBody>
          <a:bodyPr lIns="0" tIns="0" rIns="0" bIns="0" rtlCol="0" anchor="t">
            <a:spAutoFit/>
          </a:bodyPr>
          <a:lstStyle/>
          <a:p>
            <a:pPr algn="l">
              <a:lnSpc>
                <a:spcPts val="1679"/>
              </a:lnSpc>
            </a:pPr>
            <a:r>
              <a:rPr lang="en-US" sz="1199" i="1">
                <a:solidFill>
                  <a:srgbClr val="373643"/>
                </a:solidFill>
                <a:latin typeface="Montserrat Italics"/>
                <a:ea typeface="Montserrat Italics"/>
                <a:cs typeface="Montserrat Italics"/>
                <a:sym typeface="Montserrat Italics"/>
              </a:rPr>
              <a:t>Upwork</a:t>
            </a:r>
          </a:p>
        </p:txBody>
      </p:sp>
      <p:sp>
        <p:nvSpPr>
          <p:cNvPr id="4" name="TextBox 4"/>
          <p:cNvSpPr txBox="1"/>
          <p:nvPr/>
        </p:nvSpPr>
        <p:spPr>
          <a:xfrm>
            <a:off x="455929" y="1199865"/>
            <a:ext cx="6348071" cy="1664970"/>
          </a:xfrm>
          <a:prstGeom prst="rect">
            <a:avLst/>
          </a:prstGeom>
        </p:spPr>
        <p:txBody>
          <a:bodyPr lIns="0" tIns="0" rIns="0" bIns="0" rtlCol="0" anchor="t">
            <a:spAutoFit/>
          </a:bodyPr>
          <a:lstStyle/>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Consulted clients on business performance improvement, leading to an average revenue increase of 22% across clients served.</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Collaborated with three small businesses to analyze sales and customer data, providing tailored dashboards and recommendations.</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Automated monthly Excel reports using Python scripts, reducing manual errors and time spent by clients.</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Delivered end-to-end data projects, from requirement gathering to presentation of insights.</a:t>
            </a:r>
          </a:p>
        </p:txBody>
      </p:sp>
      <p:grpSp>
        <p:nvGrpSpPr>
          <p:cNvPr id="5" name="Group 5"/>
          <p:cNvGrpSpPr/>
          <p:nvPr/>
        </p:nvGrpSpPr>
        <p:grpSpPr>
          <a:xfrm>
            <a:off x="441040" y="3461288"/>
            <a:ext cx="6362960" cy="338838"/>
            <a:chOff x="0" y="0"/>
            <a:chExt cx="2280341" cy="121432"/>
          </a:xfrm>
        </p:grpSpPr>
        <p:sp>
          <p:nvSpPr>
            <p:cNvPr id="6" name="Freeform 6"/>
            <p:cNvSpPr/>
            <p:nvPr/>
          </p:nvSpPr>
          <p:spPr>
            <a:xfrm>
              <a:off x="0" y="0"/>
              <a:ext cx="2280341" cy="121432"/>
            </a:xfrm>
            <a:custGeom>
              <a:avLst/>
              <a:gdLst/>
              <a:ahLst/>
              <a:cxnLst/>
              <a:rect l="l" t="t" r="r" b="b"/>
              <a:pathLst>
                <a:path w="2280341" h="121432">
                  <a:moveTo>
                    <a:pt x="60716" y="0"/>
                  </a:moveTo>
                  <a:lnTo>
                    <a:pt x="2219625" y="0"/>
                  </a:lnTo>
                  <a:cubicBezTo>
                    <a:pt x="2235728" y="0"/>
                    <a:pt x="2251172" y="6397"/>
                    <a:pt x="2262558" y="17783"/>
                  </a:cubicBezTo>
                  <a:cubicBezTo>
                    <a:pt x="2273944" y="29170"/>
                    <a:pt x="2280341" y="44613"/>
                    <a:pt x="2280341" y="60716"/>
                  </a:cubicBezTo>
                  <a:lnTo>
                    <a:pt x="2280341" y="60716"/>
                  </a:lnTo>
                  <a:cubicBezTo>
                    <a:pt x="2280341" y="76819"/>
                    <a:pt x="2273944" y="92262"/>
                    <a:pt x="2262558" y="103649"/>
                  </a:cubicBezTo>
                  <a:cubicBezTo>
                    <a:pt x="2251172" y="115035"/>
                    <a:pt x="2235728" y="121432"/>
                    <a:pt x="2219625" y="121432"/>
                  </a:cubicBezTo>
                  <a:lnTo>
                    <a:pt x="60716" y="121432"/>
                  </a:lnTo>
                  <a:cubicBezTo>
                    <a:pt x="44613" y="121432"/>
                    <a:pt x="29170" y="115035"/>
                    <a:pt x="17783" y="103649"/>
                  </a:cubicBezTo>
                  <a:cubicBezTo>
                    <a:pt x="6397" y="92262"/>
                    <a:pt x="0" y="76819"/>
                    <a:pt x="0" y="60716"/>
                  </a:cubicBezTo>
                  <a:lnTo>
                    <a:pt x="0" y="60716"/>
                  </a:lnTo>
                  <a:cubicBezTo>
                    <a:pt x="0" y="44613"/>
                    <a:pt x="6397" y="29170"/>
                    <a:pt x="17783" y="17783"/>
                  </a:cubicBezTo>
                  <a:cubicBezTo>
                    <a:pt x="29170" y="6397"/>
                    <a:pt x="44613" y="0"/>
                    <a:pt x="60716" y="0"/>
                  </a:cubicBezTo>
                  <a:close/>
                </a:path>
              </a:pathLst>
            </a:custGeom>
            <a:solidFill>
              <a:srgbClr val="373643"/>
            </a:solidFill>
          </p:spPr>
          <p:txBody>
            <a:bodyPr/>
            <a:lstStyle/>
            <a:p>
              <a:endParaRPr lang="en-GB"/>
            </a:p>
          </p:txBody>
        </p:sp>
        <p:sp>
          <p:nvSpPr>
            <p:cNvPr id="7" name="TextBox 7"/>
            <p:cNvSpPr txBox="1"/>
            <p:nvPr/>
          </p:nvSpPr>
          <p:spPr>
            <a:xfrm>
              <a:off x="0" y="-28575"/>
              <a:ext cx="2280341" cy="150007"/>
            </a:xfrm>
            <a:prstGeom prst="rect">
              <a:avLst/>
            </a:prstGeom>
          </p:spPr>
          <p:txBody>
            <a:bodyPr lIns="50800" tIns="50800" rIns="50800" bIns="50800" rtlCol="0" anchor="ctr"/>
            <a:lstStyle/>
            <a:p>
              <a:pPr algn="ctr">
                <a:lnSpc>
                  <a:spcPts val="1749"/>
                </a:lnSpc>
              </a:pPr>
              <a:endParaRPr/>
            </a:p>
          </p:txBody>
        </p:sp>
      </p:grpSp>
      <p:sp>
        <p:nvSpPr>
          <p:cNvPr id="8" name="TextBox 8"/>
          <p:cNvSpPr txBox="1"/>
          <p:nvPr/>
        </p:nvSpPr>
        <p:spPr>
          <a:xfrm>
            <a:off x="756000" y="3522122"/>
            <a:ext cx="1147158" cy="198120"/>
          </a:xfrm>
          <a:prstGeom prst="rect">
            <a:avLst/>
          </a:prstGeom>
        </p:spPr>
        <p:txBody>
          <a:bodyPr lIns="0" tIns="0" rIns="0" bIns="0" rtlCol="0" anchor="t">
            <a:spAutoFit/>
          </a:bodyPr>
          <a:lstStyle/>
          <a:p>
            <a:pPr algn="l">
              <a:lnSpc>
                <a:spcPts val="1679"/>
              </a:lnSpc>
              <a:spcBef>
                <a:spcPct val="0"/>
              </a:spcBef>
            </a:pPr>
            <a:r>
              <a:rPr lang="en-US" sz="1199" b="1">
                <a:solidFill>
                  <a:srgbClr val="FFFFFF"/>
                </a:solidFill>
                <a:latin typeface="Montserrat Bold"/>
                <a:ea typeface="Montserrat Bold"/>
                <a:cs typeface="Montserrat Bold"/>
                <a:sym typeface="Montserrat Bold"/>
              </a:rPr>
              <a:t>Education</a:t>
            </a:r>
          </a:p>
        </p:txBody>
      </p:sp>
      <p:sp>
        <p:nvSpPr>
          <p:cNvPr id="9" name="TextBox 9"/>
          <p:cNvSpPr txBox="1"/>
          <p:nvPr/>
        </p:nvSpPr>
        <p:spPr>
          <a:xfrm>
            <a:off x="455929" y="3962051"/>
            <a:ext cx="3598579" cy="198120"/>
          </a:xfrm>
          <a:prstGeom prst="rect">
            <a:avLst/>
          </a:prstGeom>
        </p:spPr>
        <p:txBody>
          <a:bodyPr lIns="0" tIns="0" rIns="0" bIns="0" rtlCol="0" anchor="t">
            <a:spAutoFit/>
          </a:bodyPr>
          <a:lstStyle/>
          <a:p>
            <a:pPr marL="259078" lvl="1" indent="-129539" algn="l">
              <a:lnSpc>
                <a:spcPts val="1679"/>
              </a:lnSpc>
              <a:buFont typeface="Arial"/>
              <a:buChar char="•"/>
            </a:pPr>
            <a:r>
              <a:rPr lang="en-US" sz="1199" b="1">
                <a:solidFill>
                  <a:srgbClr val="373643"/>
                </a:solidFill>
                <a:latin typeface="Montserrat Bold"/>
                <a:ea typeface="Montserrat Bold"/>
                <a:cs typeface="Montserrat Bold"/>
                <a:sym typeface="Montserrat Bold"/>
              </a:rPr>
              <a:t>Master of Business Administration (MBA)</a:t>
            </a:r>
          </a:p>
        </p:txBody>
      </p:sp>
      <p:sp>
        <p:nvSpPr>
          <p:cNvPr id="10" name="TextBox 10"/>
          <p:cNvSpPr txBox="1"/>
          <p:nvPr/>
        </p:nvSpPr>
        <p:spPr>
          <a:xfrm>
            <a:off x="5042409" y="3962051"/>
            <a:ext cx="1761591" cy="198120"/>
          </a:xfrm>
          <a:prstGeom prst="rect">
            <a:avLst/>
          </a:prstGeom>
        </p:spPr>
        <p:txBody>
          <a:bodyPr lIns="0" tIns="0" rIns="0" bIns="0" rtlCol="0" anchor="t">
            <a:spAutoFit/>
          </a:bodyPr>
          <a:lstStyle/>
          <a:p>
            <a:pPr algn="r">
              <a:lnSpc>
                <a:spcPts val="1679"/>
              </a:lnSpc>
            </a:pPr>
            <a:r>
              <a:rPr lang="en-US" sz="1199">
                <a:solidFill>
                  <a:srgbClr val="191919"/>
                </a:solidFill>
                <a:latin typeface="Montserrat"/>
                <a:ea typeface="Montserrat"/>
                <a:cs typeface="Montserrat"/>
                <a:sym typeface="Montserrat"/>
              </a:rPr>
              <a:t>Graduated: 2012</a:t>
            </a:r>
          </a:p>
        </p:txBody>
      </p:sp>
      <p:sp>
        <p:nvSpPr>
          <p:cNvPr id="11" name="TextBox 11"/>
          <p:cNvSpPr txBox="1"/>
          <p:nvPr/>
        </p:nvSpPr>
        <p:spPr>
          <a:xfrm>
            <a:off x="455929" y="4217322"/>
            <a:ext cx="4664415" cy="198120"/>
          </a:xfrm>
          <a:prstGeom prst="rect">
            <a:avLst/>
          </a:prstGeom>
        </p:spPr>
        <p:txBody>
          <a:bodyPr lIns="0" tIns="0" rIns="0" bIns="0" rtlCol="0" anchor="t">
            <a:spAutoFit/>
          </a:bodyPr>
          <a:lstStyle/>
          <a:p>
            <a:pPr marL="259078" lvl="1" indent="-129539" algn="l">
              <a:lnSpc>
                <a:spcPts val="1679"/>
              </a:lnSpc>
              <a:buFont typeface="Arial"/>
              <a:buChar char="•"/>
            </a:pPr>
            <a:r>
              <a:rPr lang="en-US" sz="1199" b="1">
                <a:solidFill>
                  <a:srgbClr val="373643"/>
                </a:solidFill>
                <a:latin typeface="Montserrat Bold"/>
                <a:ea typeface="Montserrat Bold"/>
                <a:cs typeface="Montserrat Bold"/>
                <a:sym typeface="Montserrat Bold"/>
              </a:rPr>
              <a:t>Bachelor of Commerce – Management &amp; Economics</a:t>
            </a:r>
          </a:p>
        </p:txBody>
      </p:sp>
      <p:sp>
        <p:nvSpPr>
          <p:cNvPr id="12" name="TextBox 12"/>
          <p:cNvSpPr txBox="1"/>
          <p:nvPr/>
        </p:nvSpPr>
        <p:spPr>
          <a:xfrm>
            <a:off x="5042409" y="4217322"/>
            <a:ext cx="1761591" cy="198120"/>
          </a:xfrm>
          <a:prstGeom prst="rect">
            <a:avLst/>
          </a:prstGeom>
        </p:spPr>
        <p:txBody>
          <a:bodyPr lIns="0" tIns="0" rIns="0" bIns="0" rtlCol="0" anchor="t">
            <a:spAutoFit/>
          </a:bodyPr>
          <a:lstStyle/>
          <a:p>
            <a:pPr algn="r">
              <a:lnSpc>
                <a:spcPts val="1679"/>
              </a:lnSpc>
            </a:pPr>
            <a:r>
              <a:rPr lang="en-US" sz="1199">
                <a:solidFill>
                  <a:srgbClr val="191919"/>
                </a:solidFill>
                <a:latin typeface="Montserrat"/>
                <a:ea typeface="Montserrat"/>
                <a:cs typeface="Montserrat"/>
                <a:sym typeface="Montserrat"/>
              </a:rPr>
              <a:t>Graduated: 2010</a:t>
            </a:r>
          </a:p>
        </p:txBody>
      </p:sp>
      <p:grpSp>
        <p:nvGrpSpPr>
          <p:cNvPr id="13" name="Group 13"/>
          <p:cNvGrpSpPr/>
          <p:nvPr/>
        </p:nvGrpSpPr>
        <p:grpSpPr>
          <a:xfrm>
            <a:off x="441040" y="4596417"/>
            <a:ext cx="6362960" cy="338838"/>
            <a:chOff x="0" y="0"/>
            <a:chExt cx="2280341" cy="121432"/>
          </a:xfrm>
        </p:grpSpPr>
        <p:sp>
          <p:nvSpPr>
            <p:cNvPr id="14" name="Freeform 14"/>
            <p:cNvSpPr/>
            <p:nvPr/>
          </p:nvSpPr>
          <p:spPr>
            <a:xfrm>
              <a:off x="0" y="0"/>
              <a:ext cx="2280341" cy="121432"/>
            </a:xfrm>
            <a:custGeom>
              <a:avLst/>
              <a:gdLst/>
              <a:ahLst/>
              <a:cxnLst/>
              <a:rect l="l" t="t" r="r" b="b"/>
              <a:pathLst>
                <a:path w="2280341" h="121432">
                  <a:moveTo>
                    <a:pt x="60716" y="0"/>
                  </a:moveTo>
                  <a:lnTo>
                    <a:pt x="2219625" y="0"/>
                  </a:lnTo>
                  <a:cubicBezTo>
                    <a:pt x="2235728" y="0"/>
                    <a:pt x="2251172" y="6397"/>
                    <a:pt x="2262558" y="17783"/>
                  </a:cubicBezTo>
                  <a:cubicBezTo>
                    <a:pt x="2273944" y="29170"/>
                    <a:pt x="2280341" y="44613"/>
                    <a:pt x="2280341" y="60716"/>
                  </a:cubicBezTo>
                  <a:lnTo>
                    <a:pt x="2280341" y="60716"/>
                  </a:lnTo>
                  <a:cubicBezTo>
                    <a:pt x="2280341" y="76819"/>
                    <a:pt x="2273944" y="92262"/>
                    <a:pt x="2262558" y="103649"/>
                  </a:cubicBezTo>
                  <a:cubicBezTo>
                    <a:pt x="2251172" y="115035"/>
                    <a:pt x="2235728" y="121432"/>
                    <a:pt x="2219625" y="121432"/>
                  </a:cubicBezTo>
                  <a:lnTo>
                    <a:pt x="60716" y="121432"/>
                  </a:lnTo>
                  <a:cubicBezTo>
                    <a:pt x="44613" y="121432"/>
                    <a:pt x="29170" y="115035"/>
                    <a:pt x="17783" y="103649"/>
                  </a:cubicBezTo>
                  <a:cubicBezTo>
                    <a:pt x="6397" y="92262"/>
                    <a:pt x="0" y="76819"/>
                    <a:pt x="0" y="60716"/>
                  </a:cubicBezTo>
                  <a:lnTo>
                    <a:pt x="0" y="60716"/>
                  </a:lnTo>
                  <a:cubicBezTo>
                    <a:pt x="0" y="44613"/>
                    <a:pt x="6397" y="29170"/>
                    <a:pt x="17783" y="17783"/>
                  </a:cubicBezTo>
                  <a:cubicBezTo>
                    <a:pt x="29170" y="6397"/>
                    <a:pt x="44613" y="0"/>
                    <a:pt x="60716" y="0"/>
                  </a:cubicBezTo>
                  <a:close/>
                </a:path>
              </a:pathLst>
            </a:custGeom>
            <a:solidFill>
              <a:srgbClr val="373643"/>
            </a:solidFill>
          </p:spPr>
          <p:txBody>
            <a:bodyPr/>
            <a:lstStyle/>
            <a:p>
              <a:endParaRPr lang="en-GB"/>
            </a:p>
          </p:txBody>
        </p:sp>
        <p:sp>
          <p:nvSpPr>
            <p:cNvPr id="15" name="TextBox 15"/>
            <p:cNvSpPr txBox="1"/>
            <p:nvPr/>
          </p:nvSpPr>
          <p:spPr>
            <a:xfrm>
              <a:off x="0" y="-28575"/>
              <a:ext cx="2280341" cy="150007"/>
            </a:xfrm>
            <a:prstGeom prst="rect">
              <a:avLst/>
            </a:prstGeom>
          </p:spPr>
          <p:txBody>
            <a:bodyPr lIns="50800" tIns="50800" rIns="50800" bIns="50800" rtlCol="0" anchor="ctr"/>
            <a:lstStyle/>
            <a:p>
              <a:pPr algn="ctr">
                <a:lnSpc>
                  <a:spcPts val="1749"/>
                </a:lnSpc>
              </a:pPr>
              <a:endParaRPr/>
            </a:p>
          </p:txBody>
        </p:sp>
      </p:grpSp>
      <p:sp>
        <p:nvSpPr>
          <p:cNvPr id="16" name="TextBox 16"/>
          <p:cNvSpPr txBox="1"/>
          <p:nvPr/>
        </p:nvSpPr>
        <p:spPr>
          <a:xfrm>
            <a:off x="756000" y="4657251"/>
            <a:ext cx="2546639" cy="198120"/>
          </a:xfrm>
          <a:prstGeom prst="rect">
            <a:avLst/>
          </a:prstGeom>
        </p:spPr>
        <p:txBody>
          <a:bodyPr lIns="0" tIns="0" rIns="0" bIns="0" rtlCol="0" anchor="t">
            <a:spAutoFit/>
          </a:bodyPr>
          <a:lstStyle/>
          <a:p>
            <a:pPr algn="l">
              <a:lnSpc>
                <a:spcPts val="1679"/>
              </a:lnSpc>
              <a:spcBef>
                <a:spcPct val="0"/>
              </a:spcBef>
            </a:pPr>
            <a:r>
              <a:rPr lang="en-US" sz="1199" b="1">
                <a:solidFill>
                  <a:srgbClr val="FFFFFF"/>
                </a:solidFill>
                <a:latin typeface="Montserrat Bold"/>
                <a:ea typeface="Montserrat Bold"/>
                <a:cs typeface="Montserrat Bold"/>
                <a:sym typeface="Montserrat Bold"/>
              </a:rPr>
              <a:t>Certifications</a:t>
            </a:r>
          </a:p>
        </p:txBody>
      </p:sp>
      <p:sp>
        <p:nvSpPr>
          <p:cNvPr id="17" name="TextBox 17"/>
          <p:cNvSpPr txBox="1"/>
          <p:nvPr/>
        </p:nvSpPr>
        <p:spPr>
          <a:xfrm>
            <a:off x="455929" y="5097180"/>
            <a:ext cx="6348071" cy="1036320"/>
          </a:xfrm>
          <a:prstGeom prst="rect">
            <a:avLst/>
          </a:prstGeom>
        </p:spPr>
        <p:txBody>
          <a:bodyPr lIns="0" tIns="0" rIns="0" bIns="0" rtlCol="0" anchor="t">
            <a:spAutoFit/>
          </a:bodyPr>
          <a:lstStyle/>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Data Analytics for Business Certificate</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Google Data Analytics Professional Certificate</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Introduction to SQL – DataCamp</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 Power BI Fundamentals – Coursera</a:t>
            </a:r>
          </a:p>
          <a:p>
            <a:pPr algn="just">
              <a:lnSpc>
                <a:spcPts val="1679"/>
              </a:lnSpc>
            </a:pPr>
            <a:endParaRPr lang="en-US" sz="1199">
              <a:solidFill>
                <a:srgbClr val="373643"/>
              </a:solidFill>
              <a:latin typeface="Montserrat"/>
              <a:ea typeface="Montserrat"/>
              <a:cs typeface="Montserrat"/>
              <a:sym typeface="Montserrat"/>
            </a:endParaRPr>
          </a:p>
        </p:txBody>
      </p:sp>
      <p:grpSp>
        <p:nvGrpSpPr>
          <p:cNvPr id="18" name="Group 18"/>
          <p:cNvGrpSpPr/>
          <p:nvPr/>
        </p:nvGrpSpPr>
        <p:grpSpPr>
          <a:xfrm>
            <a:off x="455929" y="6104925"/>
            <a:ext cx="6362960" cy="338838"/>
            <a:chOff x="0" y="0"/>
            <a:chExt cx="2280341" cy="121432"/>
          </a:xfrm>
        </p:grpSpPr>
        <p:sp>
          <p:nvSpPr>
            <p:cNvPr id="19" name="Freeform 19"/>
            <p:cNvSpPr/>
            <p:nvPr/>
          </p:nvSpPr>
          <p:spPr>
            <a:xfrm>
              <a:off x="0" y="0"/>
              <a:ext cx="2280341" cy="121432"/>
            </a:xfrm>
            <a:custGeom>
              <a:avLst/>
              <a:gdLst/>
              <a:ahLst/>
              <a:cxnLst/>
              <a:rect l="l" t="t" r="r" b="b"/>
              <a:pathLst>
                <a:path w="2280341" h="121432">
                  <a:moveTo>
                    <a:pt x="60716" y="0"/>
                  </a:moveTo>
                  <a:lnTo>
                    <a:pt x="2219625" y="0"/>
                  </a:lnTo>
                  <a:cubicBezTo>
                    <a:pt x="2235728" y="0"/>
                    <a:pt x="2251172" y="6397"/>
                    <a:pt x="2262558" y="17783"/>
                  </a:cubicBezTo>
                  <a:cubicBezTo>
                    <a:pt x="2273944" y="29170"/>
                    <a:pt x="2280341" y="44613"/>
                    <a:pt x="2280341" y="60716"/>
                  </a:cubicBezTo>
                  <a:lnTo>
                    <a:pt x="2280341" y="60716"/>
                  </a:lnTo>
                  <a:cubicBezTo>
                    <a:pt x="2280341" y="76819"/>
                    <a:pt x="2273944" y="92262"/>
                    <a:pt x="2262558" y="103649"/>
                  </a:cubicBezTo>
                  <a:cubicBezTo>
                    <a:pt x="2251172" y="115035"/>
                    <a:pt x="2235728" y="121432"/>
                    <a:pt x="2219625" y="121432"/>
                  </a:cubicBezTo>
                  <a:lnTo>
                    <a:pt x="60716" y="121432"/>
                  </a:lnTo>
                  <a:cubicBezTo>
                    <a:pt x="44613" y="121432"/>
                    <a:pt x="29170" y="115035"/>
                    <a:pt x="17783" y="103649"/>
                  </a:cubicBezTo>
                  <a:cubicBezTo>
                    <a:pt x="6397" y="92262"/>
                    <a:pt x="0" y="76819"/>
                    <a:pt x="0" y="60716"/>
                  </a:cubicBezTo>
                  <a:lnTo>
                    <a:pt x="0" y="60716"/>
                  </a:lnTo>
                  <a:cubicBezTo>
                    <a:pt x="0" y="44613"/>
                    <a:pt x="6397" y="29170"/>
                    <a:pt x="17783" y="17783"/>
                  </a:cubicBezTo>
                  <a:cubicBezTo>
                    <a:pt x="29170" y="6397"/>
                    <a:pt x="44613" y="0"/>
                    <a:pt x="60716" y="0"/>
                  </a:cubicBezTo>
                  <a:close/>
                </a:path>
              </a:pathLst>
            </a:custGeom>
            <a:solidFill>
              <a:srgbClr val="373643"/>
            </a:solidFill>
          </p:spPr>
          <p:txBody>
            <a:bodyPr/>
            <a:lstStyle/>
            <a:p>
              <a:endParaRPr lang="en-GB"/>
            </a:p>
          </p:txBody>
        </p:sp>
        <p:sp>
          <p:nvSpPr>
            <p:cNvPr id="20" name="TextBox 20"/>
            <p:cNvSpPr txBox="1"/>
            <p:nvPr/>
          </p:nvSpPr>
          <p:spPr>
            <a:xfrm>
              <a:off x="0" y="-28575"/>
              <a:ext cx="2280341" cy="150007"/>
            </a:xfrm>
            <a:prstGeom prst="rect">
              <a:avLst/>
            </a:prstGeom>
          </p:spPr>
          <p:txBody>
            <a:bodyPr lIns="50800" tIns="50800" rIns="50800" bIns="50800" rtlCol="0" anchor="ctr"/>
            <a:lstStyle/>
            <a:p>
              <a:pPr algn="ctr">
                <a:lnSpc>
                  <a:spcPts val="1749"/>
                </a:lnSpc>
              </a:pPr>
              <a:endParaRPr/>
            </a:p>
          </p:txBody>
        </p:sp>
      </p:grpSp>
      <p:sp>
        <p:nvSpPr>
          <p:cNvPr id="21" name="TextBox 21"/>
          <p:cNvSpPr txBox="1"/>
          <p:nvPr/>
        </p:nvSpPr>
        <p:spPr>
          <a:xfrm>
            <a:off x="770890" y="6165759"/>
            <a:ext cx="2531749" cy="198120"/>
          </a:xfrm>
          <a:prstGeom prst="rect">
            <a:avLst/>
          </a:prstGeom>
        </p:spPr>
        <p:txBody>
          <a:bodyPr lIns="0" tIns="0" rIns="0" bIns="0" rtlCol="0" anchor="t">
            <a:spAutoFit/>
          </a:bodyPr>
          <a:lstStyle/>
          <a:p>
            <a:pPr algn="l">
              <a:lnSpc>
                <a:spcPts val="1679"/>
              </a:lnSpc>
              <a:spcBef>
                <a:spcPct val="0"/>
              </a:spcBef>
            </a:pPr>
            <a:r>
              <a:rPr lang="en-US" sz="1199" b="1">
                <a:solidFill>
                  <a:srgbClr val="FFFFFF"/>
                </a:solidFill>
                <a:latin typeface="Montserrat Bold"/>
                <a:ea typeface="Montserrat Bold"/>
                <a:cs typeface="Montserrat Bold"/>
                <a:sym typeface="Montserrat Bold"/>
              </a:rPr>
              <a:t>Projects and Achievement</a:t>
            </a:r>
          </a:p>
        </p:txBody>
      </p:sp>
      <p:sp>
        <p:nvSpPr>
          <p:cNvPr id="22" name="TextBox 22"/>
          <p:cNvSpPr txBox="1"/>
          <p:nvPr/>
        </p:nvSpPr>
        <p:spPr>
          <a:xfrm>
            <a:off x="470819" y="6605688"/>
            <a:ext cx="6348071" cy="1874520"/>
          </a:xfrm>
          <a:prstGeom prst="rect">
            <a:avLst/>
          </a:prstGeom>
        </p:spPr>
        <p:txBody>
          <a:bodyPr lIns="0" tIns="0" rIns="0" bIns="0" rtlCol="0" anchor="t">
            <a:spAutoFit/>
          </a:bodyPr>
          <a:lstStyle/>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HR Attrition Analysis (Python + Excel)</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Analysed employee attrition data using pandas and Excel.</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Visualised trends by department and tenure using matplotlib and conditional formatting.</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Recommended interventions based on attrition patterns.</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Sales Dashboard in Power BI</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Developed an interactive dashboard using sample retail sales data.</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Included slicers, KPIs, trend lines, and dynamic visuals for performance over time.</a:t>
            </a:r>
          </a:p>
        </p:txBody>
      </p:sp>
      <p:grpSp>
        <p:nvGrpSpPr>
          <p:cNvPr id="23" name="Group 23"/>
          <p:cNvGrpSpPr/>
          <p:nvPr/>
        </p:nvGrpSpPr>
        <p:grpSpPr>
          <a:xfrm>
            <a:off x="463374" y="8774359"/>
            <a:ext cx="6362960" cy="338838"/>
            <a:chOff x="0" y="0"/>
            <a:chExt cx="2280341" cy="121432"/>
          </a:xfrm>
        </p:grpSpPr>
        <p:sp>
          <p:nvSpPr>
            <p:cNvPr id="24" name="Freeform 24"/>
            <p:cNvSpPr/>
            <p:nvPr/>
          </p:nvSpPr>
          <p:spPr>
            <a:xfrm>
              <a:off x="0" y="0"/>
              <a:ext cx="2280341" cy="121432"/>
            </a:xfrm>
            <a:custGeom>
              <a:avLst/>
              <a:gdLst/>
              <a:ahLst/>
              <a:cxnLst/>
              <a:rect l="l" t="t" r="r" b="b"/>
              <a:pathLst>
                <a:path w="2280341" h="121432">
                  <a:moveTo>
                    <a:pt x="60716" y="0"/>
                  </a:moveTo>
                  <a:lnTo>
                    <a:pt x="2219625" y="0"/>
                  </a:lnTo>
                  <a:cubicBezTo>
                    <a:pt x="2235728" y="0"/>
                    <a:pt x="2251172" y="6397"/>
                    <a:pt x="2262558" y="17783"/>
                  </a:cubicBezTo>
                  <a:cubicBezTo>
                    <a:pt x="2273944" y="29170"/>
                    <a:pt x="2280341" y="44613"/>
                    <a:pt x="2280341" y="60716"/>
                  </a:cubicBezTo>
                  <a:lnTo>
                    <a:pt x="2280341" y="60716"/>
                  </a:lnTo>
                  <a:cubicBezTo>
                    <a:pt x="2280341" y="76819"/>
                    <a:pt x="2273944" y="92262"/>
                    <a:pt x="2262558" y="103649"/>
                  </a:cubicBezTo>
                  <a:cubicBezTo>
                    <a:pt x="2251172" y="115035"/>
                    <a:pt x="2235728" y="121432"/>
                    <a:pt x="2219625" y="121432"/>
                  </a:cubicBezTo>
                  <a:lnTo>
                    <a:pt x="60716" y="121432"/>
                  </a:lnTo>
                  <a:cubicBezTo>
                    <a:pt x="44613" y="121432"/>
                    <a:pt x="29170" y="115035"/>
                    <a:pt x="17783" y="103649"/>
                  </a:cubicBezTo>
                  <a:cubicBezTo>
                    <a:pt x="6397" y="92262"/>
                    <a:pt x="0" y="76819"/>
                    <a:pt x="0" y="60716"/>
                  </a:cubicBezTo>
                  <a:lnTo>
                    <a:pt x="0" y="60716"/>
                  </a:lnTo>
                  <a:cubicBezTo>
                    <a:pt x="0" y="44613"/>
                    <a:pt x="6397" y="29170"/>
                    <a:pt x="17783" y="17783"/>
                  </a:cubicBezTo>
                  <a:cubicBezTo>
                    <a:pt x="29170" y="6397"/>
                    <a:pt x="44613" y="0"/>
                    <a:pt x="60716" y="0"/>
                  </a:cubicBezTo>
                  <a:close/>
                </a:path>
              </a:pathLst>
            </a:custGeom>
            <a:solidFill>
              <a:srgbClr val="373643"/>
            </a:solidFill>
          </p:spPr>
          <p:txBody>
            <a:bodyPr/>
            <a:lstStyle/>
            <a:p>
              <a:endParaRPr lang="en-GB"/>
            </a:p>
          </p:txBody>
        </p:sp>
        <p:sp>
          <p:nvSpPr>
            <p:cNvPr id="25" name="TextBox 25"/>
            <p:cNvSpPr txBox="1"/>
            <p:nvPr/>
          </p:nvSpPr>
          <p:spPr>
            <a:xfrm>
              <a:off x="0" y="-28575"/>
              <a:ext cx="2280341" cy="150007"/>
            </a:xfrm>
            <a:prstGeom prst="rect">
              <a:avLst/>
            </a:prstGeom>
          </p:spPr>
          <p:txBody>
            <a:bodyPr lIns="50800" tIns="50800" rIns="50800" bIns="50800" rtlCol="0" anchor="ctr"/>
            <a:lstStyle/>
            <a:p>
              <a:pPr algn="ctr">
                <a:lnSpc>
                  <a:spcPts val="1749"/>
                </a:lnSpc>
              </a:pPr>
              <a:endParaRPr/>
            </a:p>
          </p:txBody>
        </p:sp>
      </p:grpSp>
      <p:sp>
        <p:nvSpPr>
          <p:cNvPr id="26" name="TextBox 26"/>
          <p:cNvSpPr txBox="1"/>
          <p:nvPr/>
        </p:nvSpPr>
        <p:spPr>
          <a:xfrm>
            <a:off x="778334" y="8835193"/>
            <a:ext cx="2531749" cy="198120"/>
          </a:xfrm>
          <a:prstGeom prst="rect">
            <a:avLst/>
          </a:prstGeom>
        </p:spPr>
        <p:txBody>
          <a:bodyPr lIns="0" tIns="0" rIns="0" bIns="0" rtlCol="0" anchor="t">
            <a:spAutoFit/>
          </a:bodyPr>
          <a:lstStyle/>
          <a:p>
            <a:pPr algn="l">
              <a:lnSpc>
                <a:spcPts val="1679"/>
              </a:lnSpc>
              <a:spcBef>
                <a:spcPct val="0"/>
              </a:spcBef>
            </a:pPr>
            <a:r>
              <a:rPr lang="en-US" sz="1199" b="1">
                <a:solidFill>
                  <a:srgbClr val="FFFFFF"/>
                </a:solidFill>
                <a:latin typeface="Montserrat Bold"/>
                <a:ea typeface="Montserrat Bold"/>
                <a:cs typeface="Montserrat Bold"/>
                <a:sym typeface="Montserrat Bold"/>
              </a:rPr>
              <a:t>Key Achievements</a:t>
            </a:r>
          </a:p>
        </p:txBody>
      </p:sp>
      <p:sp>
        <p:nvSpPr>
          <p:cNvPr id="27" name="TextBox 27"/>
          <p:cNvSpPr txBox="1"/>
          <p:nvPr/>
        </p:nvSpPr>
        <p:spPr>
          <a:xfrm>
            <a:off x="478264" y="9241755"/>
            <a:ext cx="6348071" cy="1036320"/>
          </a:xfrm>
          <a:prstGeom prst="rect">
            <a:avLst/>
          </a:prstGeom>
        </p:spPr>
        <p:txBody>
          <a:bodyPr lIns="0" tIns="0" rIns="0" bIns="0" rtlCol="0" anchor="t">
            <a:spAutoFit/>
          </a:bodyPr>
          <a:lstStyle/>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 Created and deployed first Power BI report viewed by 10+ users across teams</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 Identified data quality issues in product return logs, leading to a new process for data validation</a:t>
            </a:r>
          </a:p>
          <a:p>
            <a:pPr marL="259078" lvl="1" indent="-129539" algn="just">
              <a:lnSpc>
                <a:spcPts val="1679"/>
              </a:lnSpc>
              <a:buFont typeface="Arial"/>
              <a:buChar char="•"/>
            </a:pPr>
            <a:r>
              <a:rPr lang="en-US" sz="1199">
                <a:solidFill>
                  <a:srgbClr val="373643"/>
                </a:solidFill>
                <a:latin typeface="Montserrat"/>
                <a:ea typeface="Montserrat"/>
                <a:cs typeface="Montserrat"/>
                <a:sym typeface="Montserrat"/>
              </a:rPr>
              <a:t> Completed 3 end-to-end projects, independently sourced, cleaned, analysed, and visualised</a:t>
            </a:r>
          </a:p>
        </p:txBody>
      </p:sp>
      <p:sp>
        <p:nvSpPr>
          <p:cNvPr id="28" name="TextBox 28"/>
          <p:cNvSpPr txBox="1"/>
          <p:nvPr/>
        </p:nvSpPr>
        <p:spPr>
          <a:xfrm>
            <a:off x="5042409" y="765525"/>
            <a:ext cx="2924236" cy="198120"/>
          </a:xfrm>
          <a:prstGeom prst="rect">
            <a:avLst/>
          </a:prstGeom>
        </p:spPr>
        <p:txBody>
          <a:bodyPr lIns="0" tIns="0" rIns="0" bIns="0" rtlCol="0" anchor="t">
            <a:spAutoFit/>
          </a:bodyPr>
          <a:lstStyle/>
          <a:p>
            <a:pPr algn="l">
              <a:lnSpc>
                <a:spcPts val="1679"/>
              </a:lnSpc>
            </a:pPr>
            <a:r>
              <a:rPr lang="en-US" sz="1199" i="1">
                <a:solidFill>
                  <a:srgbClr val="373643"/>
                </a:solidFill>
                <a:latin typeface="Montserrat Italics"/>
                <a:ea typeface="Montserrat Italics"/>
                <a:cs typeface="Montserrat Italics"/>
                <a:sym typeface="Montserrat Italics"/>
              </a:rPr>
              <a:t>May 2015 – February 2019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520</Words>
  <Application>Microsoft Office PowerPoint</Application>
  <PresentationFormat>Custom</PresentationFormat>
  <Paragraphs>58</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Montserrat Italics</vt:lpstr>
      <vt:lpstr>Calibri</vt:lpstr>
      <vt:lpstr>Montserrat</vt:lpstr>
      <vt:lpstr>Montserrat Bold</vt:lpstr>
      <vt:lpstr>Arial</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White Simple Professional Business Consultant Resume CV</dc:title>
  <cp:lastModifiedBy>Hannah Olagunju</cp:lastModifiedBy>
  <cp:revision>2</cp:revision>
  <dcterms:created xsi:type="dcterms:W3CDTF">2006-08-16T00:00:00Z</dcterms:created>
  <dcterms:modified xsi:type="dcterms:W3CDTF">2025-07-27T21:12:24Z</dcterms:modified>
  <dc:identifier>DAGuZOI8PWY</dc:identifier>
</cp:coreProperties>
</file>